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handoutMasterIdLst>
    <p:handoutMasterId r:id="rId17"/>
  </p:handoutMasterIdLst>
  <p:sldIdLst>
    <p:sldId id="257" r:id="rId5"/>
    <p:sldId id="266" r:id="rId6"/>
    <p:sldId id="267" r:id="rId7"/>
    <p:sldId id="268" r:id="rId8"/>
    <p:sldId id="274" r:id="rId9"/>
    <p:sldId id="275" r:id="rId10"/>
    <p:sldId id="272" r:id="rId11"/>
    <p:sldId id="273" r:id="rId12"/>
    <p:sldId id="270" r:id="rId13"/>
    <p:sldId id="271"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D03447BB-5D67-496B-8E87-E561075AD55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94660"/>
  </p:normalViewPr>
  <p:slideViewPr>
    <p:cSldViewPr>
      <p:cViewPr varScale="1">
        <p:scale>
          <a:sx n="85" d="100"/>
          <a:sy n="85" d="100"/>
        </p:scale>
        <p:origin x="504" y="29"/>
      </p:cViewPr>
      <p:guideLst/>
    </p:cSldViewPr>
  </p:slideViewPr>
  <p:notesTextViewPr>
    <p:cViewPr>
      <p:scale>
        <a:sx n="1" d="1"/>
        <a:sy n="1" d="1"/>
      </p:scale>
      <p:origin x="0" y="0"/>
    </p:cViewPr>
  </p:notesTextViewPr>
  <p:notesViewPr>
    <p:cSldViewPr>
      <p:cViewPr varScale="1">
        <p:scale>
          <a:sx n="95" d="100"/>
          <a:sy n="95" d="100"/>
        </p:scale>
        <p:origin x="69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DE8356-FFDA-4E74-B804-79023C7DD259}" type="datetimeFigureOut">
              <a:rPr lang="en-US" smtClean="0"/>
              <a:t>3/27/2018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CB32D8-F2D2-4D01-80A9-88F3B128AE75}" type="slidenum">
              <a:rPr lang="en-US" smtClean="0"/>
              <a:t>‹#›</a:t>
            </a:fld>
            <a:endParaRPr lang="en-US"/>
          </a:p>
        </p:txBody>
      </p:sp>
    </p:spTree>
    <p:extLst>
      <p:ext uri="{BB962C8B-B14F-4D97-AF65-F5344CB8AC3E}">
        <p14:creationId xmlns:p14="http://schemas.microsoft.com/office/powerpoint/2010/main" val="219084722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3DDCE7-616C-4285-A468-7301F171BC93}" type="datetimeFigureOut">
              <a:rPr lang="en-US" smtClean="0"/>
              <a:t>3/27/2018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C1D8F7-2BDD-4C56-98AF-2E212EF349F3}" type="slidenum">
              <a:rPr lang="en-US" smtClean="0"/>
              <a:t>‹#›</a:t>
            </a:fld>
            <a:endParaRPr lang="en-US"/>
          </a:p>
        </p:txBody>
      </p:sp>
    </p:spTree>
    <p:extLst>
      <p:ext uri="{BB962C8B-B14F-4D97-AF65-F5344CB8AC3E}">
        <p14:creationId xmlns:p14="http://schemas.microsoft.com/office/powerpoint/2010/main" val="2107619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638800" y="304801"/>
            <a:ext cx="5486400" cy="2514599"/>
          </a:xfrm>
        </p:spPr>
        <p:txBody>
          <a:bodyPr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5638800" y="2895600"/>
            <a:ext cx="5486400" cy="914400"/>
          </a:xfrm>
        </p:spPr>
        <p:txBody>
          <a:bodyPr/>
          <a:lstStyle>
            <a:lvl1pPr marL="0" indent="0" algn="l">
              <a:spcBef>
                <a:spcPts val="1200"/>
              </a:spcBef>
              <a:buNone/>
              <a:defRPr sz="2400">
                <a:solidFill>
                  <a:schemeClr val="bg2">
                    <a:lumMod val="25000"/>
                    <a:lumOff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20533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3/27/2018</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174512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365125"/>
            <a:ext cx="1828800" cy="56546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365125"/>
            <a:ext cx="8001000" cy="56546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3/27/2018</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4737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3/27/2018</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27300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0450" y="1676401"/>
            <a:ext cx="10058400" cy="175260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0450" y="3581400"/>
            <a:ext cx="10058400" cy="1143000"/>
          </a:xfrm>
        </p:spPr>
        <p:txBody>
          <a:bodyPr/>
          <a:lstStyle>
            <a:lvl1pPr marL="0" indent="0">
              <a:spcBef>
                <a:spcPts val="1200"/>
              </a:spcBef>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3/27/2018</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1566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676401"/>
            <a:ext cx="4846320"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78880" y="1676401"/>
            <a:ext cx="4846320"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762EC29-B8C5-4C7A-B6DA-418494D5CB21}" type="datetimeFigureOut">
              <a:rPr lang="en-US" smtClean="0"/>
              <a:t>3/27/2018</a:t>
            </a:fld>
            <a:endParaRPr lang="en-US"/>
          </a:p>
        </p:txBody>
      </p:sp>
      <p:sp>
        <p:nvSpPr>
          <p:cNvPr id="7" name="Slide Number Placeholder 6"/>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390256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505075"/>
            <a:ext cx="4846320" cy="35147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7888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78880" y="2505075"/>
            <a:ext cx="4846320" cy="35147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3762EC29-B8C5-4C7A-B6DA-418494D5CB21}" type="datetimeFigureOut">
              <a:rPr lang="en-US" smtClean="0"/>
              <a:t>3/27/2018</a:t>
            </a:fld>
            <a:endParaRPr lang="en-US"/>
          </a:p>
        </p:txBody>
      </p:sp>
      <p:sp>
        <p:nvSpPr>
          <p:cNvPr id="9" name="Slide Number Placeholder 8"/>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692426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3762EC29-B8C5-4C7A-B6DA-418494D5CB21}" type="datetimeFigureOut">
              <a:rPr lang="en-US" smtClean="0"/>
              <a:t>3/27/2018</a:t>
            </a:fld>
            <a:endParaRPr lang="en-US"/>
          </a:p>
        </p:txBody>
      </p:sp>
      <p:sp>
        <p:nvSpPr>
          <p:cNvPr id="5" name="Slide Number Placeholder 4"/>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81093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3762EC29-B8C5-4C7A-B6DA-418494D5CB21}" type="datetimeFigureOut">
              <a:rPr lang="en-US" smtClean="0"/>
              <a:t>3/27/2018</a:t>
            </a:fld>
            <a:endParaRPr lang="en-US"/>
          </a:p>
        </p:txBody>
      </p:sp>
      <p:sp>
        <p:nvSpPr>
          <p:cNvPr id="4" name="Slide Number Placeholder 3"/>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235120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7467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09600" y="838200"/>
            <a:ext cx="6172200" cy="5181601"/>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24802"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3979593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0"/>
            <a:ext cx="7239000" cy="6858000"/>
          </a:xfrm>
          <a:solidFill>
            <a:schemeClr val="bg1"/>
          </a:solidFill>
        </p:spPr>
        <p:txBody>
          <a:bodyPr tIns="36576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24801"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Rectangle 7"/>
          <p:cNvSpPr/>
          <p:nvPr/>
        </p:nvSpPr>
        <p:spPr>
          <a:xfrm>
            <a:off x="7239000" y="0"/>
            <a:ext cx="228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411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304800"/>
            <a:ext cx="10058400" cy="114300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66800" y="1676400"/>
            <a:ext cx="100584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070918" y="6392562"/>
            <a:ext cx="7082481" cy="180976"/>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Add a footer</a:t>
            </a:r>
          </a:p>
        </p:txBody>
      </p:sp>
      <p:sp>
        <p:nvSpPr>
          <p:cNvPr id="4" name="Date Placeholder 3"/>
          <p:cNvSpPr>
            <a:spLocks noGrp="1"/>
          </p:cNvSpPr>
          <p:nvPr>
            <p:ph type="dt" sz="half" idx="2"/>
          </p:nvPr>
        </p:nvSpPr>
        <p:spPr>
          <a:xfrm>
            <a:off x="8534400" y="6392562"/>
            <a:ext cx="12954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3762EC29-B8C5-4C7A-B6DA-418494D5CB21}" type="datetimeFigureOut">
              <a:rPr lang="en-US" smtClean="0"/>
              <a:pPr/>
              <a:t>3/27/2018</a:t>
            </a:fld>
            <a:endParaRPr lang="en-US"/>
          </a:p>
        </p:txBody>
      </p:sp>
      <p:sp>
        <p:nvSpPr>
          <p:cNvPr id="6" name="Slide Number Placeholder 5"/>
          <p:cNvSpPr>
            <a:spLocks noGrp="1"/>
          </p:cNvSpPr>
          <p:nvPr>
            <p:ph type="sldNum" sz="quarter" idx="4"/>
          </p:nvPr>
        </p:nvSpPr>
        <p:spPr>
          <a:xfrm>
            <a:off x="10058400" y="6392562"/>
            <a:ext cx="10668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F9043838-BFF5-400C-B067-3DF4A5F395D6}" type="slidenum">
              <a:rPr lang="en-US" smtClean="0"/>
              <a:pPr/>
              <a:t>‹#›</a:t>
            </a:fld>
            <a:endParaRPr lang="en-US"/>
          </a:p>
        </p:txBody>
      </p:sp>
    </p:spTree>
    <p:extLst>
      <p:ext uri="{BB962C8B-B14F-4D97-AF65-F5344CB8AC3E}">
        <p14:creationId xmlns:p14="http://schemas.microsoft.com/office/powerpoint/2010/main" val="2569209519"/>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1200"/>
        </a:spcBef>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Font typeface="Arial" panose="020B0604020202020204" pitchFamily="34" charset="0"/>
        <a:buChar char="•"/>
        <a:defRPr sz="1800" kern="1200">
          <a:solidFill>
            <a:schemeClr val="tx1"/>
          </a:solidFill>
          <a:latin typeface="+mn-lt"/>
          <a:ea typeface="+mn-ea"/>
          <a:cs typeface="+mn-cs"/>
        </a:defRPr>
      </a:lvl3pPr>
      <a:lvl4pPr marL="10515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5pPr>
      <a:lvl6pPr marL="160020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6pPr>
      <a:lvl7pPr marL="187452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7pPr>
      <a:lvl8pPr marL="214884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8pPr>
      <a:lvl9pPr marL="24231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Nate Lang, John Hattas, Kevin </a:t>
            </a:r>
            <a:r>
              <a:rPr lang="en-US" dirty="0" err="1"/>
              <a:t>Brosam</a:t>
            </a:r>
            <a:r>
              <a:rPr lang="en-US" dirty="0"/>
              <a:t>, Alex </a:t>
            </a:r>
            <a:r>
              <a:rPr lang="en-US" dirty="0" err="1"/>
              <a:t>Berkhout</a:t>
            </a:r>
            <a:r>
              <a:rPr lang="en-US" dirty="0"/>
              <a:t>, Matt </a:t>
            </a:r>
            <a:r>
              <a:rPr lang="en-US" dirty="0" err="1"/>
              <a:t>Petter</a:t>
            </a:r>
            <a:endParaRPr lang="en-US" dirty="0"/>
          </a:p>
        </p:txBody>
      </p:sp>
      <p:pic>
        <p:nvPicPr>
          <p:cNvPr id="1026" name="Picture 2" descr="Image result for ncaa tournament">
            <a:extLst>
              <a:ext uri="{FF2B5EF4-FFF2-40B4-BE49-F238E27FC236}">
                <a16:creationId xmlns:a16="http://schemas.microsoft.com/office/drawing/2014/main" id="{95EE5AB0-B3AF-4797-8FF3-A8D11294A6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914400"/>
            <a:ext cx="3848100" cy="38481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ncaa tournament">
            <a:extLst>
              <a:ext uri="{FF2B5EF4-FFF2-40B4-BE49-F238E27FC236}">
                <a16:creationId xmlns:a16="http://schemas.microsoft.com/office/drawing/2014/main" id="{E59923FB-CDF4-4FBE-961A-CA57ACDADB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82200" y="533400"/>
            <a:ext cx="1876780" cy="19023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p:txBody>
          <a:bodyPr>
            <a:normAutofit/>
          </a:bodyPr>
          <a:lstStyle/>
          <a:p>
            <a:r>
              <a:rPr lang="en-US" dirty="0"/>
              <a:t>NCAA Bracket Predictor</a:t>
            </a:r>
          </a:p>
        </p:txBody>
      </p:sp>
    </p:spTree>
    <p:extLst>
      <p:ext uri="{BB962C8B-B14F-4D97-AF65-F5344CB8AC3E}">
        <p14:creationId xmlns:p14="http://schemas.microsoft.com/office/powerpoint/2010/main" val="576090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20003CA1-D99E-4D19-9027-128422E87426}"/>
              </a:ext>
            </a:extLst>
          </p:cNvPr>
          <p:cNvSpPr txBox="1">
            <a:spLocks noGrp="1"/>
          </p:cNvSpPr>
          <p:nvPr>
            <p:ph idx="1"/>
          </p:nvPr>
        </p:nvSpPr>
        <p:spPr>
          <a:xfrm>
            <a:off x="609600" y="304800"/>
            <a:ext cx="10058400" cy="43434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1200"/>
              </a:spcBef>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Font typeface="Arial" panose="020B0604020202020204" pitchFamily="34" charset="0"/>
              <a:buChar char="•"/>
              <a:defRPr sz="1800" kern="1200">
                <a:solidFill>
                  <a:schemeClr val="tx1"/>
                </a:solidFill>
                <a:latin typeface="+mn-lt"/>
                <a:ea typeface="+mn-ea"/>
                <a:cs typeface="+mn-cs"/>
              </a:defRPr>
            </a:lvl3pPr>
            <a:lvl4pPr marL="10515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5pPr>
            <a:lvl6pPr marL="160020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6pPr>
            <a:lvl7pPr marL="187452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7pPr>
            <a:lvl8pPr marL="214884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8pPr>
            <a:lvl9pPr marL="24231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9pPr>
          </a:lstStyle>
          <a:p>
            <a:pPr marL="0" indent="0">
              <a:buFont typeface="Arial" panose="020B0604020202020204" pitchFamily="34" charset="0"/>
              <a:buNone/>
            </a:pPr>
            <a:r>
              <a:rPr lang="en-US" dirty="0"/>
              <a:t>Product Backlog</a:t>
            </a:r>
          </a:p>
          <a:p>
            <a:pPr marL="0" indent="0">
              <a:buNone/>
            </a:pPr>
            <a:endParaRPr lang="en-US" dirty="0"/>
          </a:p>
        </p:txBody>
      </p:sp>
      <p:graphicFrame>
        <p:nvGraphicFramePr>
          <p:cNvPr id="5" name="Table 4">
            <a:extLst>
              <a:ext uri="{FF2B5EF4-FFF2-40B4-BE49-F238E27FC236}">
                <a16:creationId xmlns:a16="http://schemas.microsoft.com/office/drawing/2014/main" id="{70E2104D-DB68-4F9B-B5BA-FA4AF980B440}"/>
              </a:ext>
            </a:extLst>
          </p:cNvPr>
          <p:cNvGraphicFramePr>
            <a:graphicFrameLocks noGrp="1"/>
          </p:cNvGraphicFramePr>
          <p:nvPr>
            <p:extLst>
              <p:ext uri="{D42A27DB-BD31-4B8C-83A1-F6EECF244321}">
                <p14:modId xmlns:p14="http://schemas.microsoft.com/office/powerpoint/2010/main" val="1468633981"/>
              </p:ext>
            </p:extLst>
          </p:nvPr>
        </p:nvGraphicFramePr>
        <p:xfrm>
          <a:off x="1143000" y="762001"/>
          <a:ext cx="8915400" cy="5428269"/>
        </p:xfrm>
        <a:graphic>
          <a:graphicData uri="http://schemas.openxmlformats.org/drawingml/2006/table">
            <a:tbl>
              <a:tblPr firstRow="1" firstCol="1" bandRow="1">
                <a:tableStyleId>{D03447BB-5D67-496B-8E87-E561075AD55C}</a:tableStyleId>
              </a:tblPr>
              <a:tblGrid>
                <a:gridCol w="4882243">
                  <a:extLst>
                    <a:ext uri="{9D8B030D-6E8A-4147-A177-3AD203B41FA5}">
                      <a16:colId xmlns:a16="http://schemas.microsoft.com/office/drawing/2014/main" val="3528839380"/>
                    </a:ext>
                  </a:extLst>
                </a:gridCol>
                <a:gridCol w="2585357">
                  <a:extLst>
                    <a:ext uri="{9D8B030D-6E8A-4147-A177-3AD203B41FA5}">
                      <a16:colId xmlns:a16="http://schemas.microsoft.com/office/drawing/2014/main" val="2037497108"/>
                    </a:ext>
                  </a:extLst>
                </a:gridCol>
                <a:gridCol w="1447800">
                  <a:extLst>
                    <a:ext uri="{9D8B030D-6E8A-4147-A177-3AD203B41FA5}">
                      <a16:colId xmlns:a16="http://schemas.microsoft.com/office/drawing/2014/main" val="2745069449"/>
                    </a:ext>
                  </a:extLst>
                </a:gridCol>
              </a:tblGrid>
              <a:tr h="485565">
                <a:tc>
                  <a:txBody>
                    <a:bodyPr/>
                    <a:lstStyle/>
                    <a:p>
                      <a:pPr marL="0" marR="0">
                        <a:lnSpc>
                          <a:spcPct val="115000"/>
                        </a:lnSpc>
                        <a:spcBef>
                          <a:spcPts val="0"/>
                        </a:spcBef>
                        <a:spcAft>
                          <a:spcPts val="0"/>
                        </a:spcAft>
                      </a:pPr>
                      <a:r>
                        <a:rPr lang="en-US" sz="1400" dirty="0">
                          <a:effectLst/>
                        </a:rPr>
                        <a:t>Task</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rPr>
                        <a:t>Priority [1-10 (1 being lowest)]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Completed(Y/N)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50788465"/>
                  </a:ext>
                </a:extLst>
              </a:tr>
              <a:tr h="664985">
                <a:tc>
                  <a:txBody>
                    <a:bodyPr/>
                    <a:lstStyle/>
                    <a:p>
                      <a:pPr marL="0" marR="0">
                        <a:lnSpc>
                          <a:spcPct val="115000"/>
                        </a:lnSpc>
                        <a:spcBef>
                          <a:spcPts val="0"/>
                        </a:spcBef>
                        <a:spcAft>
                          <a:spcPts val="0"/>
                        </a:spcAft>
                      </a:pPr>
                      <a:r>
                        <a:rPr lang="en-US" sz="1400">
                          <a:effectLst/>
                        </a:rPr>
                        <a:t>Develop an algorithm that predicts previous tournaments results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rPr>
                        <a:t>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50999968"/>
                  </a:ext>
                </a:extLst>
              </a:tr>
              <a:tr h="438491">
                <a:tc>
                  <a:txBody>
                    <a:bodyPr/>
                    <a:lstStyle/>
                    <a:p>
                      <a:pPr marL="0" marR="0">
                        <a:lnSpc>
                          <a:spcPct val="115000"/>
                        </a:lnSpc>
                        <a:spcBef>
                          <a:spcPts val="0"/>
                        </a:spcBef>
                        <a:spcAft>
                          <a:spcPts val="0"/>
                        </a:spcAft>
                      </a:pPr>
                      <a:r>
                        <a:rPr lang="en-US" sz="1400">
                          <a:effectLst/>
                        </a:rPr>
                        <a:t>Integrate more advanced statistics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Y</a:t>
                      </a:r>
                    </a:p>
                  </a:txBody>
                  <a:tcPr marL="68580" marR="68580" marT="0" marB="0"/>
                </a:tc>
                <a:extLst>
                  <a:ext uri="{0D108BD9-81ED-4DB2-BD59-A6C34878D82A}">
                    <a16:rowId xmlns:a16="http://schemas.microsoft.com/office/drawing/2014/main" val="3369850155"/>
                  </a:ext>
                </a:extLst>
              </a:tr>
              <a:tr h="485565">
                <a:tc>
                  <a:txBody>
                    <a:bodyPr/>
                    <a:lstStyle/>
                    <a:p>
                      <a:pPr marL="0" marR="0">
                        <a:lnSpc>
                          <a:spcPct val="115000"/>
                        </a:lnSpc>
                        <a:spcBef>
                          <a:spcPts val="0"/>
                        </a:spcBef>
                        <a:spcAft>
                          <a:spcPts val="0"/>
                        </a:spcAft>
                      </a:pPr>
                      <a:r>
                        <a:rPr lang="en-US" sz="1400">
                          <a:effectLst/>
                        </a:rPr>
                        <a:t>Create picture of the bracket with appropriate teams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51985563"/>
                  </a:ext>
                </a:extLst>
              </a:tr>
              <a:tr h="242783">
                <a:tc>
                  <a:txBody>
                    <a:bodyPr/>
                    <a:lstStyle/>
                    <a:p>
                      <a:pPr marL="0" marR="0">
                        <a:lnSpc>
                          <a:spcPct val="115000"/>
                        </a:lnSpc>
                        <a:spcBef>
                          <a:spcPts val="0"/>
                        </a:spcBef>
                        <a:spcAft>
                          <a:spcPts val="0"/>
                        </a:spcAft>
                      </a:pPr>
                      <a:r>
                        <a:rPr lang="en-US" sz="1400">
                          <a:effectLst/>
                        </a:rPr>
                        <a:t>Collect Data</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76440441"/>
                  </a:ext>
                </a:extLst>
              </a:tr>
              <a:tr h="242783">
                <a:tc>
                  <a:txBody>
                    <a:bodyPr/>
                    <a:lstStyle/>
                    <a:p>
                      <a:pPr marL="0" marR="0">
                        <a:lnSpc>
                          <a:spcPct val="115000"/>
                        </a:lnSpc>
                        <a:spcBef>
                          <a:spcPts val="0"/>
                        </a:spcBef>
                        <a:spcAft>
                          <a:spcPts val="0"/>
                        </a:spcAft>
                      </a:pPr>
                      <a:r>
                        <a:rPr lang="en-US" sz="1400">
                          <a:effectLst/>
                        </a:rPr>
                        <a:t>Have a basic working model</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0525984"/>
                  </a:ext>
                </a:extLst>
              </a:tr>
              <a:tr h="485565">
                <a:tc>
                  <a:txBody>
                    <a:bodyPr/>
                    <a:lstStyle/>
                    <a:p>
                      <a:pPr marL="0" marR="0">
                        <a:lnSpc>
                          <a:spcPct val="115000"/>
                        </a:lnSpc>
                        <a:spcBef>
                          <a:spcPts val="0"/>
                        </a:spcBef>
                        <a:spcAft>
                          <a:spcPts val="0"/>
                        </a:spcAft>
                      </a:pPr>
                      <a:r>
                        <a:rPr lang="en-US" sz="1400">
                          <a:effectLst/>
                        </a:rPr>
                        <a:t>Back test for better prediction results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p>
                    <a:p>
                      <a:pPr marL="0" marR="0">
                        <a:lnSpc>
                          <a:spcPct val="115000"/>
                        </a:lnSpc>
                        <a:spcBef>
                          <a:spcPts val="0"/>
                        </a:spcBef>
                        <a:spcAft>
                          <a:spcPts val="0"/>
                        </a:spcAft>
                      </a:pPr>
                      <a:r>
                        <a:rPr lang="en-US" sz="14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18989040"/>
                  </a:ext>
                </a:extLst>
              </a:tr>
              <a:tr h="242783">
                <a:tc>
                  <a:txBody>
                    <a:bodyPr/>
                    <a:lstStyle/>
                    <a:p>
                      <a:pPr marL="0" marR="0">
                        <a:lnSpc>
                          <a:spcPct val="115000"/>
                        </a:lnSpc>
                        <a:spcBef>
                          <a:spcPts val="0"/>
                        </a:spcBef>
                        <a:spcAft>
                          <a:spcPts val="0"/>
                        </a:spcAft>
                      </a:pPr>
                      <a:r>
                        <a:rPr lang="en-US" sz="1400">
                          <a:effectLst/>
                        </a:rPr>
                        <a:t>Potentially display through HTML</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77864267"/>
                  </a:ext>
                </a:extLst>
              </a:tr>
              <a:tr h="242783">
                <a:tc>
                  <a:txBody>
                    <a:bodyPr/>
                    <a:lstStyle/>
                    <a:p>
                      <a:pPr marL="0" marR="0">
                        <a:lnSpc>
                          <a:spcPct val="115000"/>
                        </a:lnSpc>
                        <a:spcBef>
                          <a:spcPts val="0"/>
                        </a:spcBef>
                        <a:spcAft>
                          <a:spcPts val="0"/>
                        </a:spcAft>
                      </a:pPr>
                      <a:r>
                        <a:rPr lang="en-US" sz="1400">
                          <a:effectLst/>
                        </a:rPr>
                        <a:t>Update for 2018 tournament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rPr>
                        <a:t>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Y</a:t>
                      </a:r>
                    </a:p>
                  </a:txBody>
                  <a:tcPr marL="68580" marR="68580" marT="0" marB="0"/>
                </a:tc>
                <a:extLst>
                  <a:ext uri="{0D108BD9-81ED-4DB2-BD59-A6C34878D82A}">
                    <a16:rowId xmlns:a16="http://schemas.microsoft.com/office/drawing/2014/main" val="3900139172"/>
                  </a:ext>
                </a:extLst>
              </a:tr>
              <a:tr h="664985">
                <a:tc>
                  <a:txBody>
                    <a:bodyPr/>
                    <a:lstStyle/>
                    <a:p>
                      <a:pPr marL="0" marR="0">
                        <a:lnSpc>
                          <a:spcPct val="115000"/>
                        </a:lnSpc>
                        <a:spcBef>
                          <a:spcPts val="0"/>
                        </a:spcBef>
                        <a:spcAft>
                          <a:spcPts val="0"/>
                        </a:spcAft>
                      </a:pPr>
                      <a:r>
                        <a:rPr lang="en-US" sz="1400">
                          <a:effectLst/>
                        </a:rPr>
                        <a:t>Compare different basic algorithms to find the easiest while not losing accuracy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22887777"/>
                  </a:ext>
                </a:extLst>
              </a:tr>
              <a:tr h="485565">
                <a:tc>
                  <a:txBody>
                    <a:bodyPr/>
                    <a:lstStyle/>
                    <a:p>
                      <a:pPr marL="0" marR="0">
                        <a:lnSpc>
                          <a:spcPct val="115000"/>
                        </a:lnSpc>
                        <a:spcBef>
                          <a:spcPts val="0"/>
                        </a:spcBef>
                        <a:spcAft>
                          <a:spcPts val="0"/>
                        </a:spcAft>
                      </a:pPr>
                      <a:r>
                        <a:rPr lang="en-US" sz="1400">
                          <a:effectLst/>
                        </a:rPr>
                        <a:t>Display data in charts and tables, potentially using R</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92884837"/>
                  </a:ext>
                </a:extLst>
              </a:tr>
              <a:tr h="485565">
                <a:tc>
                  <a:txBody>
                    <a:bodyPr/>
                    <a:lstStyle/>
                    <a:p>
                      <a:pPr marL="0" marR="0">
                        <a:lnSpc>
                          <a:spcPct val="115000"/>
                        </a:lnSpc>
                        <a:spcBef>
                          <a:spcPts val="0"/>
                        </a:spcBef>
                        <a:spcAft>
                          <a:spcPts val="0"/>
                        </a:spcAft>
                      </a:pPr>
                      <a:r>
                        <a:rPr lang="en-US" sz="1400" dirty="0">
                          <a:effectLst/>
                        </a:rPr>
                        <a:t>Add location as one of the indicator</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2 (if reasonably possible)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69333359"/>
                  </a:ext>
                </a:extLst>
              </a:tr>
              <a:tr h="242783">
                <a:tc>
                  <a:txBody>
                    <a:bodyPr/>
                    <a:lstStyle/>
                    <a:p>
                      <a:pPr marL="0" marR="0">
                        <a:lnSpc>
                          <a:spcPct val="115000"/>
                        </a:lnSpc>
                        <a:spcBef>
                          <a:spcPts val="0"/>
                        </a:spcBef>
                        <a:spcAft>
                          <a:spcPts val="0"/>
                        </a:spcAft>
                      </a:pPr>
                      <a:r>
                        <a:rPr lang="en-US" sz="1400" dirty="0">
                          <a:effectLst/>
                        </a:rPr>
                        <a:t>Create User Interface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rPr>
                        <a:t>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02707988"/>
                  </a:ext>
                </a:extLst>
              </a:tr>
            </a:tbl>
          </a:graphicData>
        </a:graphic>
      </p:graphicFrame>
    </p:spTree>
    <p:extLst>
      <p:ext uri="{BB962C8B-B14F-4D97-AF65-F5344CB8AC3E}">
        <p14:creationId xmlns:p14="http://schemas.microsoft.com/office/powerpoint/2010/main" val="212126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Sprint Retrospective</a:t>
            </a:r>
          </a:p>
        </p:txBody>
      </p:sp>
      <p:sp>
        <p:nvSpPr>
          <p:cNvPr id="3" name="Content Placeholder 2"/>
          <p:cNvSpPr>
            <a:spLocks noGrp="1"/>
          </p:cNvSpPr>
          <p:nvPr>
            <p:ph idx="1"/>
          </p:nvPr>
        </p:nvSpPr>
        <p:spPr/>
        <p:txBody>
          <a:bodyPr/>
          <a:lstStyle/>
          <a:p>
            <a:pPr fontAlgn="base"/>
            <a:r>
              <a:rPr lang="en-US" dirty="0"/>
              <a:t>Paired Programming</a:t>
            </a:r>
          </a:p>
          <a:p>
            <a:pPr fontAlgn="base"/>
            <a:r>
              <a:rPr lang="en-US" dirty="0"/>
              <a:t>Semi Daily Scrums-more often then Sprint 1</a:t>
            </a:r>
          </a:p>
          <a:p>
            <a:pPr fontAlgn="base"/>
            <a:r>
              <a:rPr lang="en-US" dirty="0"/>
              <a:t>Bot in chat to remind us to do daily scrums</a:t>
            </a:r>
          </a:p>
          <a:p>
            <a:pPr fontAlgn="base"/>
            <a:r>
              <a:rPr lang="en-US" dirty="0"/>
              <a:t>Spring Break – sprint went by fast</a:t>
            </a:r>
          </a:p>
          <a:p>
            <a:pPr fontAlgn="base"/>
            <a:r>
              <a:rPr lang="en-US" dirty="0"/>
              <a:t>Optimistic about future</a:t>
            </a:r>
          </a:p>
          <a:p>
            <a:pPr fontAlgn="base"/>
            <a:r>
              <a:rPr lang="en-US" dirty="0"/>
              <a:t>Goals for next Sprint are refinement and testing</a:t>
            </a:r>
          </a:p>
          <a:p>
            <a:pPr fontAlgn="base"/>
            <a:endParaRPr lang="en-US" dirty="0"/>
          </a:p>
        </p:txBody>
      </p:sp>
    </p:spTree>
    <p:extLst>
      <p:ext uri="{BB962C8B-B14F-4D97-AF65-F5344CB8AC3E}">
        <p14:creationId xmlns:p14="http://schemas.microsoft.com/office/powerpoint/2010/main" val="1070146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Stories</a:t>
            </a:r>
          </a:p>
        </p:txBody>
      </p:sp>
      <p:sp>
        <p:nvSpPr>
          <p:cNvPr id="3" name="Content Placeholder 2"/>
          <p:cNvSpPr>
            <a:spLocks noGrp="1"/>
          </p:cNvSpPr>
          <p:nvPr>
            <p:ph idx="1"/>
          </p:nvPr>
        </p:nvSpPr>
        <p:spPr/>
        <p:txBody>
          <a:bodyPr/>
          <a:lstStyle/>
          <a:p>
            <a:pPr fontAlgn="base"/>
            <a:r>
              <a:rPr lang="en-US" dirty="0"/>
              <a:t>Alex is interested in seeing how different indicators affect the predicted bracket. He wants to be able to select many different combinations of indicators and weights to vary the output bracket, so he can compare different possibilities. He would also like to be able to compare these outputted brackets against past seasons to get a general idea of how accurate it might be. Most importantly, he needs many different options for statistics that he would be able to use as indicators</a:t>
            </a:r>
          </a:p>
        </p:txBody>
      </p:sp>
    </p:spTree>
    <p:extLst>
      <p:ext uri="{BB962C8B-B14F-4D97-AF65-F5344CB8AC3E}">
        <p14:creationId xmlns:p14="http://schemas.microsoft.com/office/powerpoint/2010/main" val="2905083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Tests</a:t>
            </a:r>
          </a:p>
        </p:txBody>
      </p:sp>
    </p:spTree>
    <p:extLst>
      <p:ext uri="{BB962C8B-B14F-4D97-AF65-F5344CB8AC3E}">
        <p14:creationId xmlns:p14="http://schemas.microsoft.com/office/powerpoint/2010/main" val="426219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mage result for code">
            <a:extLst>
              <a:ext uri="{FF2B5EF4-FFF2-40B4-BE49-F238E27FC236}">
                <a16:creationId xmlns:a16="http://schemas.microsoft.com/office/drawing/2014/main" id="{6B6D78AC-116D-4437-B552-F6A3BEC9AF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965"/>
            <a:ext cx="12344400" cy="82296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0E7987AF-52F5-40FD-8612-F84F20A8469E}"/>
              </a:ext>
            </a:extLst>
          </p:cNvPr>
          <p:cNvSpPr/>
          <p:nvPr/>
        </p:nvSpPr>
        <p:spPr>
          <a:xfrm>
            <a:off x="838200" y="2743200"/>
            <a:ext cx="10579499" cy="1862048"/>
          </a:xfrm>
          <a:prstGeom prst="rect">
            <a:avLst/>
          </a:prstGeom>
          <a:noFill/>
        </p:spPr>
        <p:txBody>
          <a:bodyPr wrap="none" lIns="91440" tIns="45720" rIns="91440" bIns="45720">
            <a:spAutoFit/>
          </a:bodyPr>
          <a:lstStyle/>
          <a:p>
            <a:pPr algn="ctr"/>
            <a:r>
              <a:rPr lang="en-US" sz="11500" b="1" i="1" u="sng"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PRODUCT DEMO</a:t>
            </a:r>
          </a:p>
        </p:txBody>
      </p:sp>
    </p:spTree>
    <p:extLst>
      <p:ext uri="{BB962C8B-B14F-4D97-AF65-F5344CB8AC3E}">
        <p14:creationId xmlns:p14="http://schemas.microsoft.com/office/powerpoint/2010/main" val="1978130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78FD0-1F5D-4524-A792-DE0AF35871A2}"/>
              </a:ext>
            </a:extLst>
          </p:cNvPr>
          <p:cNvSpPr>
            <a:spLocks noGrp="1"/>
          </p:cNvSpPr>
          <p:nvPr>
            <p:ph type="title"/>
          </p:nvPr>
        </p:nvSpPr>
        <p:spPr/>
        <p:txBody>
          <a:bodyPr/>
          <a:lstStyle/>
          <a:p>
            <a:r>
              <a:rPr lang="en-US" dirty="0"/>
              <a:t>Kaggle</a:t>
            </a:r>
          </a:p>
        </p:txBody>
      </p:sp>
      <p:pic>
        <p:nvPicPr>
          <p:cNvPr id="3" name="Picture 2">
            <a:extLst>
              <a:ext uri="{FF2B5EF4-FFF2-40B4-BE49-F238E27FC236}">
                <a16:creationId xmlns:a16="http://schemas.microsoft.com/office/drawing/2014/main" id="{4C0706EB-C7BF-4AFE-9F50-5144209EED98}"/>
              </a:ext>
            </a:extLst>
          </p:cNvPr>
          <p:cNvPicPr>
            <a:picLocks noChangeAspect="1"/>
          </p:cNvPicPr>
          <p:nvPr/>
        </p:nvPicPr>
        <p:blipFill>
          <a:blip r:embed="rId2"/>
          <a:stretch>
            <a:fillRect/>
          </a:stretch>
        </p:blipFill>
        <p:spPr>
          <a:xfrm>
            <a:off x="0" y="2127317"/>
            <a:ext cx="12192000" cy="2603366"/>
          </a:xfrm>
          <a:prstGeom prst="rect">
            <a:avLst/>
          </a:prstGeom>
        </p:spPr>
      </p:pic>
    </p:spTree>
    <p:extLst>
      <p:ext uri="{BB962C8B-B14F-4D97-AF65-F5344CB8AC3E}">
        <p14:creationId xmlns:p14="http://schemas.microsoft.com/office/powerpoint/2010/main" val="152679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D5149-3BCB-4C40-ADF6-7929F9357845}"/>
              </a:ext>
            </a:extLst>
          </p:cNvPr>
          <p:cNvSpPr>
            <a:spLocks noGrp="1"/>
          </p:cNvSpPr>
          <p:nvPr>
            <p:ph type="title"/>
          </p:nvPr>
        </p:nvSpPr>
        <p:spPr/>
        <p:txBody>
          <a:bodyPr/>
          <a:lstStyle/>
          <a:p>
            <a:r>
              <a:rPr lang="en-US" dirty="0"/>
              <a:t>Our finished formatted csv ~1750x35</a:t>
            </a:r>
          </a:p>
        </p:txBody>
      </p:sp>
      <p:pic>
        <p:nvPicPr>
          <p:cNvPr id="3" name="Picture 2">
            <a:extLst>
              <a:ext uri="{FF2B5EF4-FFF2-40B4-BE49-F238E27FC236}">
                <a16:creationId xmlns:a16="http://schemas.microsoft.com/office/drawing/2014/main" id="{54441B38-57D7-407A-B850-EBAEE2D3C4D3}"/>
              </a:ext>
            </a:extLst>
          </p:cNvPr>
          <p:cNvPicPr>
            <a:picLocks noChangeAspect="1"/>
          </p:cNvPicPr>
          <p:nvPr/>
        </p:nvPicPr>
        <p:blipFill>
          <a:blip r:embed="rId2"/>
          <a:stretch>
            <a:fillRect/>
          </a:stretch>
        </p:blipFill>
        <p:spPr>
          <a:xfrm>
            <a:off x="709982" y="1447800"/>
            <a:ext cx="10415218" cy="5257800"/>
          </a:xfrm>
          <a:prstGeom prst="rect">
            <a:avLst/>
          </a:prstGeom>
        </p:spPr>
      </p:pic>
    </p:spTree>
    <p:extLst>
      <p:ext uri="{BB962C8B-B14F-4D97-AF65-F5344CB8AC3E}">
        <p14:creationId xmlns:p14="http://schemas.microsoft.com/office/powerpoint/2010/main" val="4100803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420DB-CD99-4E37-A0D2-709996337D7B}"/>
              </a:ext>
            </a:extLst>
          </p:cNvPr>
          <p:cNvSpPr>
            <a:spLocks noGrp="1"/>
          </p:cNvSpPr>
          <p:nvPr>
            <p:ph type="title"/>
          </p:nvPr>
        </p:nvSpPr>
        <p:spPr/>
        <p:txBody>
          <a:bodyPr/>
          <a:lstStyle/>
          <a:p>
            <a:r>
              <a:rPr lang="en-US" dirty="0"/>
              <a:t>Example output testing combos of indicators</a:t>
            </a:r>
          </a:p>
        </p:txBody>
      </p:sp>
      <p:pic>
        <p:nvPicPr>
          <p:cNvPr id="3" name="Picture 2">
            <a:extLst>
              <a:ext uri="{FF2B5EF4-FFF2-40B4-BE49-F238E27FC236}">
                <a16:creationId xmlns:a16="http://schemas.microsoft.com/office/drawing/2014/main" id="{7C511CA3-0288-43DA-AF72-814030870162}"/>
              </a:ext>
            </a:extLst>
          </p:cNvPr>
          <p:cNvPicPr>
            <a:picLocks noChangeAspect="1"/>
          </p:cNvPicPr>
          <p:nvPr/>
        </p:nvPicPr>
        <p:blipFill>
          <a:blip r:embed="rId2"/>
          <a:stretch>
            <a:fillRect/>
          </a:stretch>
        </p:blipFill>
        <p:spPr>
          <a:xfrm>
            <a:off x="1143000" y="2411342"/>
            <a:ext cx="8534400" cy="3006131"/>
          </a:xfrm>
          <a:prstGeom prst="rect">
            <a:avLst/>
          </a:prstGeom>
        </p:spPr>
      </p:pic>
    </p:spTree>
    <p:extLst>
      <p:ext uri="{BB962C8B-B14F-4D97-AF65-F5344CB8AC3E}">
        <p14:creationId xmlns:p14="http://schemas.microsoft.com/office/powerpoint/2010/main" val="1393026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C8974-6448-433A-A3B5-65AC74B6574B}"/>
              </a:ext>
            </a:extLst>
          </p:cNvPr>
          <p:cNvSpPr>
            <a:spLocks noGrp="1"/>
          </p:cNvSpPr>
          <p:nvPr>
            <p:ph type="title"/>
          </p:nvPr>
        </p:nvSpPr>
        <p:spPr/>
        <p:txBody>
          <a:bodyPr/>
          <a:lstStyle/>
          <a:p>
            <a:r>
              <a:rPr lang="en-US" dirty="0"/>
              <a:t>HTML bracket to visualize data  in future sprints</a:t>
            </a:r>
          </a:p>
        </p:txBody>
      </p:sp>
      <p:pic>
        <p:nvPicPr>
          <p:cNvPr id="3" name="Picture 2">
            <a:extLst>
              <a:ext uri="{FF2B5EF4-FFF2-40B4-BE49-F238E27FC236}">
                <a16:creationId xmlns:a16="http://schemas.microsoft.com/office/drawing/2014/main" id="{9F337ADE-BCD7-4CA6-8DFF-B59F086DC6EC}"/>
              </a:ext>
            </a:extLst>
          </p:cNvPr>
          <p:cNvPicPr>
            <a:picLocks noChangeAspect="1"/>
          </p:cNvPicPr>
          <p:nvPr/>
        </p:nvPicPr>
        <p:blipFill>
          <a:blip r:embed="rId2"/>
          <a:stretch>
            <a:fillRect/>
          </a:stretch>
        </p:blipFill>
        <p:spPr>
          <a:xfrm>
            <a:off x="1676400" y="1524000"/>
            <a:ext cx="8077200" cy="5258270"/>
          </a:xfrm>
          <a:prstGeom prst="rect">
            <a:avLst/>
          </a:prstGeom>
        </p:spPr>
      </p:pic>
    </p:spTree>
    <p:extLst>
      <p:ext uri="{BB962C8B-B14F-4D97-AF65-F5344CB8AC3E}">
        <p14:creationId xmlns:p14="http://schemas.microsoft.com/office/powerpoint/2010/main" val="1234777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0" y="0"/>
            <a:ext cx="10058400" cy="1143000"/>
          </a:xfrm>
        </p:spPr>
        <p:txBody>
          <a:bodyPr/>
          <a:lstStyle/>
          <a:p>
            <a:r>
              <a:rPr lang="en-US" dirty="0"/>
              <a:t>Backlogs</a:t>
            </a:r>
          </a:p>
        </p:txBody>
      </p:sp>
      <p:sp>
        <p:nvSpPr>
          <p:cNvPr id="5" name="Content Placeholder 4">
            <a:extLst>
              <a:ext uri="{FF2B5EF4-FFF2-40B4-BE49-F238E27FC236}">
                <a16:creationId xmlns:a16="http://schemas.microsoft.com/office/drawing/2014/main" id="{5676398F-0CED-4915-8164-1B60CE4B8ABC}"/>
              </a:ext>
            </a:extLst>
          </p:cNvPr>
          <p:cNvSpPr>
            <a:spLocks noGrp="1"/>
          </p:cNvSpPr>
          <p:nvPr>
            <p:ph idx="1"/>
          </p:nvPr>
        </p:nvSpPr>
        <p:spPr>
          <a:xfrm>
            <a:off x="914400" y="1752600"/>
            <a:ext cx="4876800" cy="4343400"/>
          </a:xfrm>
        </p:spPr>
        <p:txBody>
          <a:bodyPr/>
          <a:lstStyle/>
          <a:p>
            <a:pPr marL="0" indent="0">
              <a:buNone/>
            </a:pPr>
            <a:r>
              <a:rPr lang="en-US" dirty="0"/>
              <a:t>Sprint Backlog</a:t>
            </a:r>
          </a:p>
          <a:p>
            <a:pPr marL="0" indent="0">
              <a:buNone/>
            </a:pPr>
            <a:endParaRPr lang="en-US" dirty="0"/>
          </a:p>
        </p:txBody>
      </p:sp>
      <p:graphicFrame>
        <p:nvGraphicFramePr>
          <p:cNvPr id="3" name="Table 2">
            <a:extLst>
              <a:ext uri="{FF2B5EF4-FFF2-40B4-BE49-F238E27FC236}">
                <a16:creationId xmlns:a16="http://schemas.microsoft.com/office/drawing/2014/main" id="{AC93FBF0-11FD-46A7-A3E1-4B65EFFBF30E}"/>
              </a:ext>
            </a:extLst>
          </p:cNvPr>
          <p:cNvGraphicFramePr>
            <a:graphicFrameLocks noGrp="1"/>
          </p:cNvGraphicFramePr>
          <p:nvPr>
            <p:extLst>
              <p:ext uri="{D42A27DB-BD31-4B8C-83A1-F6EECF244321}">
                <p14:modId xmlns:p14="http://schemas.microsoft.com/office/powerpoint/2010/main" val="3103699524"/>
              </p:ext>
            </p:extLst>
          </p:nvPr>
        </p:nvGraphicFramePr>
        <p:xfrm>
          <a:off x="1447800" y="2209800"/>
          <a:ext cx="7696200" cy="4023360"/>
        </p:xfrm>
        <a:graphic>
          <a:graphicData uri="http://schemas.openxmlformats.org/drawingml/2006/table">
            <a:tbl>
              <a:tblPr firstRow="1" firstCol="1" bandRow="1">
                <a:tableStyleId>{D03447BB-5D67-496B-8E87-E561075AD55C}</a:tableStyleId>
              </a:tblPr>
              <a:tblGrid>
                <a:gridCol w="3947447">
                  <a:extLst>
                    <a:ext uri="{9D8B030D-6E8A-4147-A177-3AD203B41FA5}">
                      <a16:colId xmlns:a16="http://schemas.microsoft.com/office/drawing/2014/main" val="4230931627"/>
                    </a:ext>
                  </a:extLst>
                </a:gridCol>
                <a:gridCol w="2193139">
                  <a:extLst>
                    <a:ext uri="{9D8B030D-6E8A-4147-A177-3AD203B41FA5}">
                      <a16:colId xmlns:a16="http://schemas.microsoft.com/office/drawing/2014/main" val="3654379903"/>
                    </a:ext>
                  </a:extLst>
                </a:gridCol>
                <a:gridCol w="1555614">
                  <a:extLst>
                    <a:ext uri="{9D8B030D-6E8A-4147-A177-3AD203B41FA5}">
                      <a16:colId xmlns:a16="http://schemas.microsoft.com/office/drawing/2014/main" val="364221245"/>
                    </a:ext>
                  </a:extLst>
                </a:gridCol>
              </a:tblGrid>
              <a:tr h="568036">
                <a:tc>
                  <a:txBody>
                    <a:bodyPr/>
                    <a:lstStyle/>
                    <a:p>
                      <a:pPr marL="0" marR="0">
                        <a:lnSpc>
                          <a:spcPct val="150000"/>
                        </a:lnSpc>
                        <a:spcBef>
                          <a:spcPts val="0"/>
                        </a:spcBef>
                        <a:spcAft>
                          <a:spcPts val="0"/>
                        </a:spcAft>
                      </a:pPr>
                      <a:r>
                        <a:rPr lang="en-US" sz="1600" dirty="0">
                          <a:effectLst/>
                        </a:rPr>
                        <a:t>Task</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rPr>
                        <a:t>Priority [1-10 (1 being lowest)]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Completed(Y/N)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59738204"/>
                  </a:ext>
                </a:extLst>
              </a:tr>
              <a:tr h="284018">
                <a:tc>
                  <a:txBody>
                    <a:bodyPr/>
                    <a:lstStyle/>
                    <a:p>
                      <a:pPr marL="0" marR="0">
                        <a:lnSpc>
                          <a:spcPct val="150000"/>
                        </a:lnSpc>
                        <a:spcBef>
                          <a:spcPts val="0"/>
                        </a:spcBef>
                        <a:spcAft>
                          <a:spcPts val="0"/>
                        </a:spcAft>
                      </a:pPr>
                      <a:r>
                        <a:rPr lang="en-US" sz="1600">
                          <a:effectLst/>
                        </a:rPr>
                        <a:t>Create extra stats column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18226264"/>
                  </a:ext>
                </a:extLst>
              </a:tr>
              <a:tr h="284018">
                <a:tc>
                  <a:txBody>
                    <a:bodyPr/>
                    <a:lstStyle/>
                    <a:p>
                      <a:pPr marL="0" marR="0">
                        <a:lnSpc>
                          <a:spcPct val="150000"/>
                        </a:lnSpc>
                        <a:spcBef>
                          <a:spcPts val="0"/>
                        </a:spcBef>
                        <a:spcAft>
                          <a:spcPts val="0"/>
                        </a:spcAft>
                      </a:pPr>
                      <a:r>
                        <a:rPr lang="en-US" sz="1600" dirty="0">
                          <a:effectLst/>
                        </a:rPr>
                        <a:t>Weighting system for indicators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01435585"/>
                  </a:ext>
                </a:extLst>
              </a:tr>
              <a:tr h="284018">
                <a:tc>
                  <a:txBody>
                    <a:bodyPr/>
                    <a:lstStyle/>
                    <a:p>
                      <a:pPr marL="0" marR="0">
                        <a:lnSpc>
                          <a:spcPct val="150000"/>
                        </a:lnSpc>
                        <a:spcBef>
                          <a:spcPts val="0"/>
                        </a:spcBef>
                        <a:spcAft>
                          <a:spcPts val="0"/>
                        </a:spcAft>
                      </a:pPr>
                      <a:r>
                        <a:rPr lang="en-US" sz="1600">
                          <a:effectLst/>
                        </a:rPr>
                        <a:t>Basic Machine Learning algorithm</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rPr>
                        <a:t>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87272592"/>
                  </a:ext>
                </a:extLst>
              </a:tr>
              <a:tr h="284018">
                <a:tc>
                  <a:txBody>
                    <a:bodyPr/>
                    <a:lstStyle/>
                    <a:p>
                      <a:pPr marL="0" marR="0">
                        <a:lnSpc>
                          <a:spcPct val="150000"/>
                        </a:lnSpc>
                        <a:spcBef>
                          <a:spcPts val="0"/>
                        </a:spcBef>
                        <a:spcAft>
                          <a:spcPts val="0"/>
                        </a:spcAft>
                      </a:pPr>
                      <a:r>
                        <a:rPr lang="en-US" sz="1600">
                          <a:effectLst/>
                        </a:rPr>
                        <a:t>Multiple working indicators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79162400"/>
                  </a:ext>
                </a:extLst>
              </a:tr>
              <a:tr h="284018">
                <a:tc>
                  <a:txBody>
                    <a:bodyPr/>
                    <a:lstStyle/>
                    <a:p>
                      <a:pPr marL="0" marR="0">
                        <a:lnSpc>
                          <a:spcPct val="150000"/>
                        </a:lnSpc>
                        <a:spcBef>
                          <a:spcPts val="0"/>
                        </a:spcBef>
                        <a:spcAft>
                          <a:spcPts val="0"/>
                        </a:spcAft>
                      </a:pPr>
                      <a:r>
                        <a:rPr lang="en-US" sz="1600">
                          <a:effectLst/>
                        </a:rPr>
                        <a:t>Create SRS, SOS, RPI methods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Y (Partly)</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00771311"/>
                  </a:ext>
                </a:extLst>
              </a:tr>
              <a:tr h="284018">
                <a:tc>
                  <a:txBody>
                    <a:bodyPr/>
                    <a:lstStyle/>
                    <a:p>
                      <a:pPr marL="0" marR="0">
                        <a:lnSpc>
                          <a:spcPct val="150000"/>
                        </a:lnSpc>
                        <a:spcBef>
                          <a:spcPts val="0"/>
                        </a:spcBef>
                        <a:spcAft>
                          <a:spcPts val="0"/>
                        </a:spcAft>
                      </a:pPr>
                      <a:r>
                        <a:rPr lang="en-US" sz="1600">
                          <a:effectLst/>
                        </a:rPr>
                        <a:t>Optimize code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rPr>
                        <a:t>Y</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26172539"/>
                  </a:ext>
                </a:extLst>
              </a:tr>
              <a:tr h="284018">
                <a:tc>
                  <a:txBody>
                    <a:bodyPr/>
                    <a:lstStyle/>
                    <a:p>
                      <a:pPr marL="0" marR="0">
                        <a:lnSpc>
                          <a:spcPct val="150000"/>
                        </a:lnSpc>
                        <a:spcBef>
                          <a:spcPts val="0"/>
                        </a:spcBef>
                        <a:spcAft>
                          <a:spcPts val="0"/>
                        </a:spcAft>
                      </a:pPr>
                      <a:r>
                        <a:rPr lang="en-US" sz="1600">
                          <a:effectLst/>
                        </a:rPr>
                        <a:t>Import Kaggle Data, adapt code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95672783"/>
                  </a:ext>
                </a:extLst>
              </a:tr>
              <a:tr h="284018">
                <a:tc>
                  <a:txBody>
                    <a:bodyPr/>
                    <a:lstStyle/>
                    <a:p>
                      <a:pPr marL="0" marR="0">
                        <a:lnSpc>
                          <a:spcPct val="150000"/>
                        </a:lnSpc>
                        <a:spcBef>
                          <a:spcPts val="0"/>
                        </a:spcBef>
                        <a:spcAft>
                          <a:spcPts val="0"/>
                        </a:spcAft>
                      </a:pPr>
                      <a:r>
                        <a:rPr lang="en-US" sz="1600">
                          <a:effectLst/>
                        </a:rPr>
                        <a:t>Run against multiple years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latin typeface="Calibri" panose="020F0502020204030204" pitchFamily="34" charset="0"/>
                          <a:ea typeface="Calibri" panose="020F0502020204030204" pitchFamily="34" charset="0"/>
                          <a:cs typeface="Times New Roman" panose="02020603050405020304" pitchFamily="18" charset="0"/>
                        </a:rPr>
                        <a:t>Y</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23727532"/>
                  </a:ext>
                </a:extLst>
              </a:tr>
              <a:tr h="82718">
                <a:tc>
                  <a:txBody>
                    <a:bodyPr/>
                    <a:lstStyle/>
                    <a:p>
                      <a:pPr marL="0" marR="0">
                        <a:lnSpc>
                          <a:spcPct val="150000"/>
                        </a:lnSpc>
                        <a:spcBef>
                          <a:spcPts val="0"/>
                        </a:spcBef>
                        <a:spcAft>
                          <a:spcPts val="0"/>
                        </a:spcAft>
                      </a:pPr>
                      <a:r>
                        <a:rPr lang="en-US" sz="1600">
                          <a:effectLst/>
                        </a:rPr>
                        <a:t>Brain storm about “intangible stats”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rPr>
                        <a:t>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36122931"/>
                  </a:ext>
                </a:extLst>
              </a:tr>
            </a:tbl>
          </a:graphicData>
        </a:graphic>
      </p:graphicFrame>
    </p:spTree>
    <p:extLst>
      <p:ext uri="{BB962C8B-B14F-4D97-AF65-F5344CB8AC3E}">
        <p14:creationId xmlns:p14="http://schemas.microsoft.com/office/powerpoint/2010/main" val="2866955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asketball 16x9">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sketball presentation (widescreen).potx" id="{9F4F77B0-14F5-4E29-8ABD-409A5CCAAB31}" vid="{5A933346-38F8-42BD-BB04-877426AB4C76}"/>
    </a:ext>
  </a:extLst>
</a:theme>
</file>

<file path=ppt/theme/theme2.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5D30E8E9-C5F6-40D8-943C-DA5B4196A6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8E42578-9CD4-4AFF-AA5E-F33052F6B6A6}">
  <ds:schemaRefs>
    <ds:schemaRef ds:uri="http://schemas.microsoft.com/sharepoint/v3/contenttype/forms"/>
  </ds:schemaRefs>
</ds:datastoreItem>
</file>

<file path=customXml/itemProps3.xml><?xml version="1.0" encoding="utf-8"?>
<ds:datastoreItem xmlns:ds="http://schemas.openxmlformats.org/officeDocument/2006/customXml" ds:itemID="{91DDEFBA-1D7E-4587-9763-EBF5A6740E9A}">
  <ds:schemaRefs>
    <ds:schemaRef ds:uri="http://schemas.openxmlformats.org/package/2006/metadata/core-properties"/>
    <ds:schemaRef ds:uri="http://purl.org/dc/elements/1.1/"/>
    <ds:schemaRef ds:uri="a4f35948-e619-41b3-aa29-22878b09cfd2"/>
    <ds:schemaRef ds:uri="http://schemas.microsoft.com/office/infopath/2007/PartnerControls"/>
    <ds:schemaRef ds:uri="http://purl.org/dc/terms/"/>
    <ds:schemaRef ds:uri="40262f94-9f35-4ac3-9a90-690165a166b7"/>
    <ds:schemaRef ds:uri="http://schemas.microsoft.com/office/2006/documentManagement/types"/>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Basketball presentation (widescreen)</Template>
  <TotalTime>102</TotalTime>
  <Words>367</Words>
  <Application>Microsoft Office PowerPoint</Application>
  <PresentationFormat>Widescreen</PresentationFormat>
  <Paragraphs>90</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Franklin Gothic Medium</vt:lpstr>
      <vt:lpstr>Impact</vt:lpstr>
      <vt:lpstr>Times New Roman</vt:lpstr>
      <vt:lpstr>Basketball 16x9</vt:lpstr>
      <vt:lpstr>NCAA Bracket Predictor</vt:lpstr>
      <vt:lpstr>User Stories</vt:lpstr>
      <vt:lpstr>Tests</vt:lpstr>
      <vt:lpstr>PowerPoint Presentation</vt:lpstr>
      <vt:lpstr>Kaggle</vt:lpstr>
      <vt:lpstr>Our finished formatted csv ~1750x35</vt:lpstr>
      <vt:lpstr>Example output testing combos of indicators</vt:lpstr>
      <vt:lpstr>HTML bracket to visualize data  in future sprints</vt:lpstr>
      <vt:lpstr>Backlogs</vt:lpstr>
      <vt:lpstr>PowerPoint Presentation</vt:lpstr>
      <vt:lpstr>Sprint Retrospective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NCAA Bracket Predictor</dc:title>
  <dc:creator>John Hattas</dc:creator>
  <cp:lastModifiedBy>John Hattas</cp:lastModifiedBy>
  <cp:revision>20</cp:revision>
  <dcterms:created xsi:type="dcterms:W3CDTF">2018-02-27T16:14:14Z</dcterms:created>
  <dcterms:modified xsi:type="dcterms:W3CDTF">2018-03-27T18:53:54Z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